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71" r:id="rId2"/>
    <p:sldId id="269" r:id="rId3"/>
    <p:sldId id="268" r:id="rId4"/>
    <p:sldId id="262" r:id="rId5"/>
    <p:sldId id="263" r:id="rId6"/>
    <p:sldId id="264" r:id="rId7"/>
    <p:sldId id="265" r:id="rId8"/>
    <p:sldId id="266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03"/>
    <p:restoredTop sz="94647"/>
  </p:normalViewPr>
  <p:slideViewPr>
    <p:cSldViewPr snapToGrid="0" snapToObjects="1">
      <p:cViewPr>
        <p:scale>
          <a:sx n="135" d="100"/>
          <a:sy n="135" d="100"/>
        </p:scale>
        <p:origin x="2952" y="18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png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83A530-B204-AC47-AE5D-5018DE67E0BA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C6178D-ED3E-DC40-BC6F-2671A315DD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8456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11E86-2A3C-7A4A-BA1F-B891911E7E4A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646F69-EE4C-3041-9191-7D563D49CF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288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11E86-2A3C-7A4A-BA1F-B891911E7E4A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646F69-EE4C-3041-9191-7D563D49CF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73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11E86-2A3C-7A4A-BA1F-B891911E7E4A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646F69-EE4C-3041-9191-7D563D49CF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0201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11E86-2A3C-7A4A-BA1F-B891911E7E4A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646F69-EE4C-3041-9191-7D563D49CF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65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11E86-2A3C-7A4A-BA1F-B891911E7E4A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646F69-EE4C-3041-9191-7D563D49CF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8781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11E86-2A3C-7A4A-BA1F-B891911E7E4A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646F69-EE4C-3041-9191-7D563D49CF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2052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11E86-2A3C-7A4A-BA1F-B891911E7E4A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646F69-EE4C-3041-9191-7D563D49CF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5819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11E86-2A3C-7A4A-BA1F-B891911E7E4A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646F69-EE4C-3041-9191-7D563D49CF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9183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11E86-2A3C-7A4A-BA1F-B891911E7E4A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646F69-EE4C-3041-9191-7D563D49CF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7538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11E86-2A3C-7A4A-BA1F-B891911E7E4A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646F69-EE4C-3041-9191-7D563D49CF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4148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11E86-2A3C-7A4A-BA1F-B891911E7E4A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646F69-EE4C-3041-9191-7D563D49CF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3039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11E86-2A3C-7A4A-BA1F-B891911E7E4A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646F69-EE4C-3041-9191-7D563D49CF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6152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6" Type="http://schemas.openxmlformats.org/officeDocument/2006/relationships/image" Target="../media/image5.tiff"/><Relationship Id="rId7" Type="http://schemas.openxmlformats.org/officeDocument/2006/relationships/image" Target="../media/image6.tiff"/><Relationship Id="rId8" Type="http://schemas.openxmlformats.org/officeDocument/2006/relationships/image" Target="../media/image7.tiff"/><Relationship Id="rId9" Type="http://schemas.openxmlformats.org/officeDocument/2006/relationships/image" Target="../media/image8.tiff"/><Relationship Id="rId10" Type="http://schemas.openxmlformats.org/officeDocument/2006/relationships/hyperlink" Target="mailto:researchsupport@it.ox.ac.uk" TargetMode="External"/><Relationship Id="rId11" Type="http://schemas.openxmlformats.org/officeDocument/2006/relationships/hyperlink" Target="mailto:rse@sheffield.ac.uk" TargetMode="External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6" Type="http://schemas.openxmlformats.org/officeDocument/2006/relationships/image" Target="../media/image5.tiff"/><Relationship Id="rId7" Type="http://schemas.openxmlformats.org/officeDocument/2006/relationships/image" Target="../media/image6.tiff"/><Relationship Id="rId8" Type="http://schemas.openxmlformats.org/officeDocument/2006/relationships/image" Target="../media/image7.tiff"/><Relationship Id="rId9" Type="http://schemas.openxmlformats.org/officeDocument/2006/relationships/image" Target="../media/image8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6" Type="http://schemas.openxmlformats.org/officeDocument/2006/relationships/image" Target="../media/image5.tiff"/><Relationship Id="rId7" Type="http://schemas.openxmlformats.org/officeDocument/2006/relationships/image" Target="../media/image6.tiff"/><Relationship Id="rId8" Type="http://schemas.openxmlformats.org/officeDocument/2006/relationships/image" Target="../media/image7.tiff"/><Relationship Id="rId9" Type="http://schemas.openxmlformats.org/officeDocument/2006/relationships/image" Target="../media/image8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6" Type="http://schemas.openxmlformats.org/officeDocument/2006/relationships/image" Target="../media/image5.tiff"/><Relationship Id="rId7" Type="http://schemas.openxmlformats.org/officeDocument/2006/relationships/image" Target="../media/image6.tiff"/><Relationship Id="rId8" Type="http://schemas.openxmlformats.org/officeDocument/2006/relationships/image" Target="../media/image7.tiff"/><Relationship Id="rId9" Type="http://schemas.openxmlformats.org/officeDocument/2006/relationships/image" Target="../media/image8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6" Type="http://schemas.openxmlformats.org/officeDocument/2006/relationships/image" Target="../media/image5.tiff"/><Relationship Id="rId7" Type="http://schemas.openxmlformats.org/officeDocument/2006/relationships/image" Target="../media/image6.tiff"/><Relationship Id="rId8" Type="http://schemas.openxmlformats.org/officeDocument/2006/relationships/image" Target="../media/image7.tiff"/><Relationship Id="rId9" Type="http://schemas.openxmlformats.org/officeDocument/2006/relationships/image" Target="../media/image8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6" Type="http://schemas.openxmlformats.org/officeDocument/2006/relationships/image" Target="../media/image5.tiff"/><Relationship Id="rId7" Type="http://schemas.openxmlformats.org/officeDocument/2006/relationships/image" Target="../media/image6.tiff"/><Relationship Id="rId8" Type="http://schemas.openxmlformats.org/officeDocument/2006/relationships/image" Target="../media/image7.tiff"/><Relationship Id="rId9" Type="http://schemas.openxmlformats.org/officeDocument/2006/relationships/image" Target="../media/image8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lh3.googleusercontent.com/qicBiJKU0Xd_Z9qx924lyWlWRThEGloh1oO7Y7AuYC1E_pP_6fzlbfFP59jIJ3NHFHCo3s_OkEf2pTGa_uKqt622GWrqqaYpp2EAyTeHcuc3ApMlVOPB26XY5glMt4FwBMmnODioVT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8004" y="1048408"/>
            <a:ext cx="863282" cy="668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lh3.googleusercontent.com/ubiqX9T54III4N1aaCX2KiCrqlT7-F_apsZ4K9eycPN4l0mON74kqKix3tbwnc48M8GfC5C6pq_CgxOxirpUbpflEdQE7cabcI50fT5oJC02Yau7WSg201AlnPIrWyEfeO0NdcJMj5o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1" t="8430" r="6199" b="11353"/>
          <a:stretch/>
        </p:blipFill>
        <p:spPr bwMode="auto">
          <a:xfrm>
            <a:off x="271130" y="2311522"/>
            <a:ext cx="2197017" cy="712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oup 5"/>
          <p:cNvGrpSpPr/>
          <p:nvPr/>
        </p:nvGrpSpPr>
        <p:grpSpPr>
          <a:xfrm>
            <a:off x="525632" y="3669909"/>
            <a:ext cx="1565273" cy="596302"/>
            <a:chOff x="2153696" y="594771"/>
            <a:chExt cx="1565273" cy="59630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153696" y="594771"/>
              <a:ext cx="596302" cy="596302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2701927" y="662089"/>
              <a:ext cx="101704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Helvetica" charset="0"/>
                  <a:ea typeface="Helvetica" charset="0"/>
                  <a:cs typeface="Helvetica" charset="0"/>
                </a:rPr>
                <a:t>JSON</a:t>
              </a:r>
              <a:endParaRPr lang="en-US" sz="2400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0450" y="4868352"/>
            <a:ext cx="778378" cy="713926"/>
          </a:xfrm>
          <a:prstGeom prst="rect">
            <a:avLst/>
          </a:prstGeom>
        </p:spPr>
      </p:pic>
      <p:sp>
        <p:nvSpPr>
          <p:cNvPr id="15" name="Right Arrow 14"/>
          <p:cNvSpPr/>
          <p:nvPr/>
        </p:nvSpPr>
        <p:spPr>
          <a:xfrm>
            <a:off x="2645478" y="1214104"/>
            <a:ext cx="957358" cy="33753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Arrow 17"/>
          <p:cNvSpPr/>
          <p:nvPr/>
        </p:nvSpPr>
        <p:spPr>
          <a:xfrm>
            <a:off x="2641701" y="2492843"/>
            <a:ext cx="957358" cy="33753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Arrow 18"/>
          <p:cNvSpPr/>
          <p:nvPr/>
        </p:nvSpPr>
        <p:spPr>
          <a:xfrm>
            <a:off x="2641701" y="3799293"/>
            <a:ext cx="957358" cy="33753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>
            <a:off x="2634147" y="5052966"/>
            <a:ext cx="957358" cy="33753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60574" y="870303"/>
            <a:ext cx="911776" cy="1025131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63510" y="2390392"/>
            <a:ext cx="1563480" cy="54243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763510" y="3641976"/>
            <a:ext cx="606267" cy="606267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4315643" y="3758805"/>
            <a:ext cx="1179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Vega-Lite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862318" y="4710438"/>
            <a:ext cx="1209012" cy="1168029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3531008" y="1875784"/>
            <a:ext cx="20435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err="1" smtClean="0"/>
              <a:t>oxshef.github.io</a:t>
            </a:r>
            <a:r>
              <a:rPr lang="en-US" sz="1200" dirty="0" smtClean="0"/>
              <a:t>/</a:t>
            </a:r>
            <a:r>
              <a:rPr lang="en-US" sz="1200" dirty="0" err="1" smtClean="0"/>
              <a:t>oxshef_shiny</a:t>
            </a:r>
            <a:endParaRPr lang="en-US" sz="1200" dirty="0"/>
          </a:p>
        </p:txBody>
      </p:sp>
      <p:sp>
        <p:nvSpPr>
          <p:cNvPr id="25" name="TextBox 24"/>
          <p:cNvSpPr txBox="1"/>
          <p:nvPr/>
        </p:nvSpPr>
        <p:spPr>
          <a:xfrm>
            <a:off x="3523453" y="2889204"/>
            <a:ext cx="20435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err="1" smtClean="0"/>
              <a:t>oxshef.github.io</a:t>
            </a:r>
            <a:r>
              <a:rPr lang="en-US" sz="1200" dirty="0" smtClean="0"/>
              <a:t>/</a:t>
            </a:r>
            <a:r>
              <a:rPr lang="en-US" sz="1200" dirty="0" err="1" smtClean="0"/>
              <a:t>oxshef_dash</a:t>
            </a:r>
            <a:endParaRPr lang="en-US" sz="1200" dirty="0"/>
          </a:p>
        </p:txBody>
      </p:sp>
      <p:sp>
        <p:nvSpPr>
          <p:cNvPr id="26" name="TextBox 25"/>
          <p:cNvSpPr txBox="1"/>
          <p:nvPr/>
        </p:nvSpPr>
        <p:spPr>
          <a:xfrm>
            <a:off x="3289079" y="4189176"/>
            <a:ext cx="24547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err="1" smtClean="0"/>
              <a:t>oxshef.github.io</a:t>
            </a:r>
            <a:r>
              <a:rPr lang="en-US" sz="1200" dirty="0" smtClean="0"/>
              <a:t>/</a:t>
            </a:r>
            <a:r>
              <a:rPr lang="en-US" sz="1200" dirty="0" err="1" smtClean="0"/>
              <a:t>oxshef_vega</a:t>
            </a:r>
            <a:r>
              <a:rPr lang="en-US" sz="1200" dirty="0" smtClean="0"/>
              <a:t>-lite</a:t>
            </a:r>
            <a:endParaRPr lang="en-US" sz="1200" dirty="0"/>
          </a:p>
        </p:txBody>
      </p:sp>
      <p:sp>
        <p:nvSpPr>
          <p:cNvPr id="27" name="TextBox 26"/>
          <p:cNvSpPr txBox="1"/>
          <p:nvPr/>
        </p:nvSpPr>
        <p:spPr>
          <a:xfrm>
            <a:off x="3432117" y="5779640"/>
            <a:ext cx="20435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err="1" smtClean="0"/>
              <a:t>oxshef.github.io</a:t>
            </a:r>
            <a:r>
              <a:rPr lang="en-US" sz="1200" dirty="0" smtClean="0"/>
              <a:t>/</a:t>
            </a:r>
            <a:r>
              <a:rPr lang="en-US" sz="1200" dirty="0" err="1" smtClean="0"/>
              <a:t>oxshef_shiny</a:t>
            </a:r>
            <a:endParaRPr lang="en-US" sz="1200" dirty="0"/>
          </a:p>
        </p:txBody>
      </p:sp>
      <p:sp>
        <p:nvSpPr>
          <p:cNvPr id="30" name="TextBox 29"/>
          <p:cNvSpPr txBox="1"/>
          <p:nvPr/>
        </p:nvSpPr>
        <p:spPr>
          <a:xfrm>
            <a:off x="5866125" y="3542845"/>
            <a:ext cx="2821164" cy="7848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Pull data from external sources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Run arbitrary code in the web application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Create arbitrary controls for your app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5864248" y="2279740"/>
            <a:ext cx="2821164" cy="7848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1450" indent="-171450">
              <a:lnSpc>
                <a:spcPct val="150000"/>
              </a:lnSpc>
              <a:buFont typeface="AppleColorEmoji" charset="0"/>
              <a:buChar char="✅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Pull data from external sources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Run arbitrary code in the web application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Create arbitrary controls for your app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5871803" y="1008076"/>
            <a:ext cx="2821164" cy="7848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1450" indent="-171450">
              <a:lnSpc>
                <a:spcPct val="150000"/>
              </a:lnSpc>
              <a:buFont typeface="AppleColorEmoji" charset="0"/>
              <a:buChar char="✅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Pull data from external sources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✅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Run arbitrary code in the web application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✅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Create arbitrary controls for your app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5864249" y="4871757"/>
            <a:ext cx="2821164" cy="7848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Pull data from external sources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Run arbitrary code in the web application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Create arbitrary controls for your app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8879339" y="1079593"/>
            <a:ext cx="3088109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1450" indent="-171450">
              <a:lnSpc>
                <a:spcPct val="150000"/>
              </a:lnSpc>
              <a:buFont typeface="AppleColorEmoji" charset="0"/>
              <a:buChar char="✅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Hosting for University of Oxford researchers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Hosting for University of Sheffield researchers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8871784" y="2352715"/>
            <a:ext cx="3088109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Hosting for University of Oxford researchers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✅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Hosting for University of Sheffield researchers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8871784" y="3614240"/>
            <a:ext cx="3088109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Hosting for University of Oxford researchers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✅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Hosting for University of Sheffield researchers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8871784" y="5000922"/>
            <a:ext cx="3088109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Hosting for University of Oxford researchers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✅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Hosting for University of Sheffield researchers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6449661" y="6183937"/>
            <a:ext cx="5679518" cy="5257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Email </a:t>
            </a:r>
            <a:r>
              <a:rPr lang="en-US" sz="1000" dirty="0" smtClean="0">
                <a:latin typeface="Helvetica" charset="0"/>
                <a:ea typeface="Helvetica" charset="0"/>
                <a:cs typeface="Helvetica" charset="0"/>
                <a:hlinkClick r:id="rId10"/>
              </a:rPr>
              <a:t>researchsupport@it.ox.ac.uk</a:t>
            </a: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 for support from University of Oxford</a:t>
            </a:r>
          </a:p>
          <a:p>
            <a:pPr algn="r">
              <a:lnSpc>
                <a:spcPct val="150000"/>
              </a:lnSpc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Email </a:t>
            </a:r>
            <a:r>
              <a:rPr lang="en-US" sz="1000" dirty="0" smtClean="0">
                <a:latin typeface="Helvetica" charset="0"/>
                <a:ea typeface="Helvetica" charset="0"/>
                <a:cs typeface="Helvetica" charset="0"/>
                <a:hlinkClick r:id="rId11"/>
              </a:rPr>
              <a:t>rse@sheffield.ac.uk</a:t>
            </a: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 for support from University of Sheffield</a:t>
            </a:r>
            <a:endParaRPr lang="en-US" sz="10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1422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60000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Below are intermediate steps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5439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lh3.googleusercontent.com/qicBiJKU0Xd_Z9qx924lyWlWRThEGloh1oO7Y7AuYC1E_pP_6fzlbfFP59jIJ3NHFHCo3s_OkEf2pTGa_uKqt622GWrqqaYpp2EAyTeHcuc3ApMlVOPB26XY5glMt4FwBMmnODioVT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726" y="671479"/>
            <a:ext cx="863282" cy="668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lh3.googleusercontent.com/ubiqX9T54III4N1aaCX2KiCrqlT7-F_apsZ4K9eycPN4l0mON74kqKix3tbwnc48M8GfC5C6pq_CgxOxirpUbpflEdQE7cabcI50fT5oJC02Yau7WSg201AlnPIrWyEfeO0NdcJMj5o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1" t="8430" r="6199" b="11353"/>
          <a:stretch/>
        </p:blipFill>
        <p:spPr bwMode="auto">
          <a:xfrm>
            <a:off x="376407" y="2231790"/>
            <a:ext cx="2197017" cy="712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oup 5"/>
          <p:cNvGrpSpPr/>
          <p:nvPr/>
        </p:nvGrpSpPr>
        <p:grpSpPr>
          <a:xfrm>
            <a:off x="630909" y="3835986"/>
            <a:ext cx="1565273" cy="596302"/>
            <a:chOff x="2153696" y="594771"/>
            <a:chExt cx="1565273" cy="59630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153696" y="594771"/>
              <a:ext cx="596302" cy="596302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2701927" y="662089"/>
              <a:ext cx="101704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Helvetica" charset="0"/>
                  <a:ea typeface="Helvetica" charset="0"/>
                  <a:cs typeface="Helvetica" charset="0"/>
                </a:rPr>
                <a:t>JSON</a:t>
              </a:r>
              <a:endParaRPr lang="en-US" sz="2400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5726" y="5323675"/>
            <a:ext cx="778378" cy="713926"/>
          </a:xfrm>
          <a:prstGeom prst="rect">
            <a:avLst/>
          </a:prstGeom>
        </p:spPr>
      </p:pic>
      <p:cxnSp>
        <p:nvCxnSpPr>
          <p:cNvPr id="9" name="Straight Connector 8"/>
          <p:cNvCxnSpPr/>
          <p:nvPr/>
        </p:nvCxnSpPr>
        <p:spPr>
          <a:xfrm>
            <a:off x="0" y="1767431"/>
            <a:ext cx="1206517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0" y="3276089"/>
            <a:ext cx="1206517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0" y="4828850"/>
            <a:ext cx="1206517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2743200" y="141149"/>
            <a:ext cx="0" cy="652353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ight Arrow 14"/>
          <p:cNvSpPr/>
          <p:nvPr/>
        </p:nvSpPr>
        <p:spPr>
          <a:xfrm>
            <a:off x="2743200" y="837175"/>
            <a:ext cx="957358" cy="33753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Arrow 17"/>
          <p:cNvSpPr/>
          <p:nvPr/>
        </p:nvSpPr>
        <p:spPr>
          <a:xfrm>
            <a:off x="2746978" y="2413111"/>
            <a:ext cx="957358" cy="33753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Arrow 18"/>
          <p:cNvSpPr/>
          <p:nvPr/>
        </p:nvSpPr>
        <p:spPr>
          <a:xfrm>
            <a:off x="2746978" y="3965370"/>
            <a:ext cx="957358" cy="33753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>
            <a:off x="2739423" y="5508289"/>
            <a:ext cx="957358" cy="33753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58296" y="493374"/>
            <a:ext cx="911776" cy="1025131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68787" y="2310660"/>
            <a:ext cx="1563480" cy="54243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68787" y="3808053"/>
            <a:ext cx="606267" cy="606267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4420920" y="3924882"/>
            <a:ext cx="1179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Vega-Lite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967594" y="5165761"/>
            <a:ext cx="1209012" cy="1168029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3628730" y="1498855"/>
            <a:ext cx="20435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err="1" smtClean="0"/>
              <a:t>oxshef.github.io</a:t>
            </a:r>
            <a:r>
              <a:rPr lang="en-US" sz="1200" dirty="0" smtClean="0"/>
              <a:t>/</a:t>
            </a:r>
            <a:r>
              <a:rPr lang="en-US" sz="1200" dirty="0" err="1" smtClean="0"/>
              <a:t>oxshef_shiny</a:t>
            </a:r>
            <a:endParaRPr lang="en-US" sz="1200" dirty="0"/>
          </a:p>
        </p:txBody>
      </p:sp>
      <p:sp>
        <p:nvSpPr>
          <p:cNvPr id="25" name="TextBox 24"/>
          <p:cNvSpPr txBox="1"/>
          <p:nvPr/>
        </p:nvSpPr>
        <p:spPr>
          <a:xfrm>
            <a:off x="3630546" y="2996129"/>
            <a:ext cx="20435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err="1" smtClean="0"/>
              <a:t>oxshef.github.io</a:t>
            </a:r>
            <a:r>
              <a:rPr lang="en-US" sz="1200" dirty="0" smtClean="0"/>
              <a:t>/</a:t>
            </a:r>
            <a:r>
              <a:rPr lang="en-US" sz="1200" dirty="0" err="1" smtClean="0"/>
              <a:t>oxshef_dash</a:t>
            </a:r>
            <a:endParaRPr lang="en-US" sz="1200" dirty="0"/>
          </a:p>
        </p:txBody>
      </p:sp>
      <p:sp>
        <p:nvSpPr>
          <p:cNvPr id="26" name="TextBox 25"/>
          <p:cNvSpPr txBox="1"/>
          <p:nvPr/>
        </p:nvSpPr>
        <p:spPr>
          <a:xfrm>
            <a:off x="3386801" y="4565148"/>
            <a:ext cx="24547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err="1" smtClean="0"/>
              <a:t>oxshef.github.io</a:t>
            </a:r>
            <a:r>
              <a:rPr lang="en-US" sz="1200" dirty="0" smtClean="0"/>
              <a:t>/</a:t>
            </a:r>
            <a:r>
              <a:rPr lang="en-US" sz="1200" dirty="0" err="1" smtClean="0"/>
              <a:t>oxshef_vega</a:t>
            </a:r>
            <a:r>
              <a:rPr lang="en-US" sz="1200" dirty="0" smtClean="0"/>
              <a:t>-lite</a:t>
            </a:r>
            <a:endParaRPr lang="en-US" sz="1200" dirty="0"/>
          </a:p>
        </p:txBody>
      </p:sp>
      <p:sp>
        <p:nvSpPr>
          <p:cNvPr id="27" name="TextBox 26"/>
          <p:cNvSpPr txBox="1"/>
          <p:nvPr/>
        </p:nvSpPr>
        <p:spPr>
          <a:xfrm>
            <a:off x="3537393" y="6234963"/>
            <a:ext cx="20435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err="1" smtClean="0"/>
              <a:t>oxshef.github.io</a:t>
            </a:r>
            <a:r>
              <a:rPr lang="en-US" sz="1200" dirty="0" smtClean="0"/>
              <a:t>/</a:t>
            </a:r>
            <a:r>
              <a:rPr lang="en-US" sz="1200" dirty="0" err="1" smtClean="0"/>
              <a:t>oxshef_shiny</a:t>
            </a:r>
            <a:endParaRPr lang="en-US" sz="1200" dirty="0"/>
          </a:p>
        </p:txBody>
      </p:sp>
      <p:sp>
        <p:nvSpPr>
          <p:cNvPr id="30" name="TextBox 29"/>
          <p:cNvSpPr txBox="1"/>
          <p:nvPr/>
        </p:nvSpPr>
        <p:spPr>
          <a:xfrm>
            <a:off x="5716631" y="3666481"/>
            <a:ext cx="2821164" cy="7848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Pull data from external sources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Run arbitrary code in the web application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Create arbitrary controls for your app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5714754" y="2157567"/>
            <a:ext cx="2821164" cy="7848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1450" indent="-171450">
              <a:lnSpc>
                <a:spcPct val="150000"/>
              </a:lnSpc>
              <a:buFont typeface="AppleColorEmoji" charset="0"/>
              <a:buChar char="✅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Pull data from external sources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Run arbitrary code in the web application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Create arbitrary controls for your app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5714754" y="588706"/>
            <a:ext cx="2821164" cy="7848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1450" indent="-171450">
              <a:lnSpc>
                <a:spcPct val="150000"/>
              </a:lnSpc>
              <a:buFont typeface="AppleColorEmoji" charset="0"/>
              <a:buChar char="✅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Pull data from external sources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✅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Run arbitrary code in the web application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✅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Create arbitrary controls for your app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5714754" y="5284639"/>
            <a:ext cx="2821164" cy="7848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Pull data from external sources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Run arbitrary code in the web application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Create arbitrary controls for your app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8977061" y="471832"/>
            <a:ext cx="3088109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1450" indent="-171450">
              <a:lnSpc>
                <a:spcPct val="150000"/>
              </a:lnSpc>
              <a:buFont typeface="AppleColorEmoji" charset="0"/>
              <a:buChar char="✅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Hosting for University of Oxford researchers</a:t>
            </a:r>
            <a:b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</a:b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(email </a:t>
            </a:r>
            <a:r>
              <a:rPr lang="en-US" sz="1000" dirty="0" err="1" smtClean="0">
                <a:latin typeface="Helvetica" charset="0"/>
                <a:ea typeface="Helvetica" charset="0"/>
                <a:cs typeface="Helvetica" charset="0"/>
              </a:rPr>
              <a:t>researchsupport@it.ox.ac.uk</a:t>
            </a: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Hosting for University of Sheffield researchers</a:t>
            </a:r>
            <a:b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</a:b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(email </a:t>
            </a:r>
            <a:r>
              <a:rPr lang="en-US" sz="1000" dirty="0" err="1" smtClean="0">
                <a:latin typeface="Helvetica" charset="0"/>
                <a:ea typeface="Helvetica" charset="0"/>
                <a:cs typeface="Helvetica" charset="0"/>
              </a:rPr>
              <a:t>rse@sheffield.ox.ac.uk</a:t>
            </a: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)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8977061" y="2042150"/>
            <a:ext cx="3088109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Hosting for University of Oxford researchers</a:t>
            </a:r>
            <a:b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</a:b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(email </a:t>
            </a:r>
            <a:r>
              <a:rPr lang="en-US" sz="1000" dirty="0" err="1" smtClean="0">
                <a:latin typeface="Helvetica" charset="0"/>
                <a:ea typeface="Helvetica" charset="0"/>
                <a:cs typeface="Helvetica" charset="0"/>
              </a:rPr>
              <a:t>researchsupport@it.ox.ac.uk</a:t>
            </a: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✅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Hosting for University of Sheffield researchers</a:t>
            </a:r>
            <a:b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</a:b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(email </a:t>
            </a:r>
            <a:r>
              <a:rPr lang="en-US" sz="1000" dirty="0" err="1" smtClean="0">
                <a:latin typeface="Helvetica" charset="0"/>
                <a:ea typeface="Helvetica" charset="0"/>
                <a:cs typeface="Helvetica" charset="0"/>
              </a:rPr>
              <a:t>rse@sheffield.ox.ac.uk</a:t>
            </a: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)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8977061" y="3549485"/>
            <a:ext cx="3088109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Hosting for University of Oxford researchers</a:t>
            </a:r>
            <a:b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</a:b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(email </a:t>
            </a:r>
            <a:r>
              <a:rPr lang="en-US" sz="1000" dirty="0" err="1" smtClean="0">
                <a:latin typeface="Helvetica" charset="0"/>
                <a:ea typeface="Helvetica" charset="0"/>
                <a:cs typeface="Helvetica" charset="0"/>
              </a:rPr>
              <a:t>researchsupport@it.ox.ac.uk</a:t>
            </a: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✅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Hosting for University of Sheffield researchers</a:t>
            </a:r>
            <a:b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</a:b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(email </a:t>
            </a:r>
            <a:r>
              <a:rPr lang="en-US" sz="1000" dirty="0" err="1" smtClean="0">
                <a:latin typeface="Helvetica" charset="0"/>
                <a:ea typeface="Helvetica" charset="0"/>
                <a:cs typeface="Helvetica" charset="0"/>
              </a:rPr>
              <a:t>rse@sheffield.ox.ac.uk</a:t>
            </a: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)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8977060" y="5225413"/>
            <a:ext cx="3088109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Hosting for University of Oxford researchers</a:t>
            </a:r>
            <a:b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</a:b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(email </a:t>
            </a:r>
            <a:r>
              <a:rPr lang="en-US" sz="1000" dirty="0" err="1" smtClean="0">
                <a:latin typeface="Helvetica" charset="0"/>
                <a:ea typeface="Helvetica" charset="0"/>
                <a:cs typeface="Helvetica" charset="0"/>
              </a:rPr>
              <a:t>researchsupport@it.ox.ac.uk</a:t>
            </a: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✅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Hosting for University of Sheffield researchers</a:t>
            </a:r>
            <a:b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</a:b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(email </a:t>
            </a:r>
            <a:r>
              <a:rPr lang="en-US" sz="1000" dirty="0" err="1" smtClean="0">
                <a:latin typeface="Helvetica" charset="0"/>
                <a:ea typeface="Helvetica" charset="0"/>
                <a:cs typeface="Helvetica" charset="0"/>
              </a:rPr>
              <a:t>rse@sheffield.ox.ac.uk</a:t>
            </a: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955268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lh3.googleusercontent.com/qicBiJKU0Xd_Z9qx924lyWlWRThEGloh1oO7Y7AuYC1E_pP_6fzlbfFP59jIJ3NHFHCo3s_OkEf2pTGa_uKqt622GWrqqaYpp2EAyTeHcuc3ApMlVOPB26XY5glMt4FwBMmnODioVT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726" y="671479"/>
            <a:ext cx="863282" cy="668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lh3.googleusercontent.com/ubiqX9T54III4N1aaCX2KiCrqlT7-F_apsZ4K9eycPN4l0mON74kqKix3tbwnc48M8GfC5C6pq_CgxOxirpUbpflEdQE7cabcI50fT5oJC02Yau7WSg201AlnPIrWyEfeO0NdcJMj5o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1" t="8430" r="6199" b="11353"/>
          <a:stretch/>
        </p:blipFill>
        <p:spPr bwMode="auto">
          <a:xfrm>
            <a:off x="376407" y="2231790"/>
            <a:ext cx="2197017" cy="712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oup 5"/>
          <p:cNvGrpSpPr/>
          <p:nvPr/>
        </p:nvGrpSpPr>
        <p:grpSpPr>
          <a:xfrm>
            <a:off x="630909" y="3835986"/>
            <a:ext cx="1565273" cy="596302"/>
            <a:chOff x="2153696" y="594771"/>
            <a:chExt cx="1565273" cy="59630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153696" y="594771"/>
              <a:ext cx="596302" cy="596302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2701927" y="662089"/>
              <a:ext cx="101704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Helvetica" charset="0"/>
                  <a:ea typeface="Helvetica" charset="0"/>
                  <a:cs typeface="Helvetica" charset="0"/>
                </a:rPr>
                <a:t>JSON</a:t>
              </a:r>
              <a:endParaRPr lang="en-US" sz="2400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5726" y="5323675"/>
            <a:ext cx="778378" cy="713926"/>
          </a:xfrm>
          <a:prstGeom prst="rect">
            <a:avLst/>
          </a:prstGeom>
        </p:spPr>
      </p:pic>
      <p:cxnSp>
        <p:nvCxnSpPr>
          <p:cNvPr id="9" name="Straight Connector 8"/>
          <p:cNvCxnSpPr/>
          <p:nvPr/>
        </p:nvCxnSpPr>
        <p:spPr>
          <a:xfrm>
            <a:off x="0" y="1767431"/>
            <a:ext cx="1206517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0" y="3276089"/>
            <a:ext cx="1206517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0" y="4828850"/>
            <a:ext cx="1206517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2743200" y="141149"/>
            <a:ext cx="0" cy="652353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ight Arrow 14"/>
          <p:cNvSpPr/>
          <p:nvPr/>
        </p:nvSpPr>
        <p:spPr>
          <a:xfrm>
            <a:off x="2743200" y="837175"/>
            <a:ext cx="957358" cy="33753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Arrow 17"/>
          <p:cNvSpPr/>
          <p:nvPr/>
        </p:nvSpPr>
        <p:spPr>
          <a:xfrm>
            <a:off x="2746978" y="2413111"/>
            <a:ext cx="957358" cy="33753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Arrow 18"/>
          <p:cNvSpPr/>
          <p:nvPr/>
        </p:nvSpPr>
        <p:spPr>
          <a:xfrm>
            <a:off x="2746978" y="3965370"/>
            <a:ext cx="957358" cy="33753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>
            <a:off x="2739423" y="5508289"/>
            <a:ext cx="957358" cy="33753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58296" y="493374"/>
            <a:ext cx="911776" cy="1025131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68787" y="2310660"/>
            <a:ext cx="1563480" cy="54243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68787" y="3808053"/>
            <a:ext cx="606267" cy="606267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4420920" y="3924882"/>
            <a:ext cx="1179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Vega-Lite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967594" y="5165761"/>
            <a:ext cx="1209012" cy="1168029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3628730" y="1498855"/>
            <a:ext cx="20435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err="1" smtClean="0"/>
              <a:t>oxshef.github.io</a:t>
            </a:r>
            <a:r>
              <a:rPr lang="en-US" sz="1200" dirty="0" smtClean="0"/>
              <a:t>/</a:t>
            </a:r>
            <a:r>
              <a:rPr lang="en-US" sz="1200" dirty="0" err="1" smtClean="0"/>
              <a:t>oxshef_shiny</a:t>
            </a:r>
            <a:endParaRPr lang="en-US" sz="1200" dirty="0"/>
          </a:p>
        </p:txBody>
      </p:sp>
      <p:sp>
        <p:nvSpPr>
          <p:cNvPr id="25" name="TextBox 24"/>
          <p:cNvSpPr txBox="1"/>
          <p:nvPr/>
        </p:nvSpPr>
        <p:spPr>
          <a:xfrm>
            <a:off x="3630546" y="2996129"/>
            <a:ext cx="20435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err="1" smtClean="0"/>
              <a:t>oxshef.github.io</a:t>
            </a:r>
            <a:r>
              <a:rPr lang="en-US" sz="1200" dirty="0" smtClean="0"/>
              <a:t>/</a:t>
            </a:r>
            <a:r>
              <a:rPr lang="en-US" sz="1200" dirty="0" err="1" smtClean="0"/>
              <a:t>oxshef_dash</a:t>
            </a:r>
            <a:endParaRPr lang="en-US" sz="1200" dirty="0"/>
          </a:p>
        </p:txBody>
      </p:sp>
      <p:sp>
        <p:nvSpPr>
          <p:cNvPr id="26" name="TextBox 25"/>
          <p:cNvSpPr txBox="1"/>
          <p:nvPr/>
        </p:nvSpPr>
        <p:spPr>
          <a:xfrm>
            <a:off x="3386801" y="4565148"/>
            <a:ext cx="24547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err="1" smtClean="0"/>
              <a:t>oxshef.github.io</a:t>
            </a:r>
            <a:r>
              <a:rPr lang="en-US" sz="1200" dirty="0" smtClean="0"/>
              <a:t>/</a:t>
            </a:r>
            <a:r>
              <a:rPr lang="en-US" sz="1200" dirty="0" err="1" smtClean="0"/>
              <a:t>oxshef_vega</a:t>
            </a:r>
            <a:r>
              <a:rPr lang="en-US" sz="1200" dirty="0" smtClean="0"/>
              <a:t>-lite</a:t>
            </a:r>
            <a:endParaRPr lang="en-US" sz="1200" dirty="0"/>
          </a:p>
        </p:txBody>
      </p:sp>
      <p:sp>
        <p:nvSpPr>
          <p:cNvPr id="27" name="TextBox 26"/>
          <p:cNvSpPr txBox="1"/>
          <p:nvPr/>
        </p:nvSpPr>
        <p:spPr>
          <a:xfrm>
            <a:off x="3537393" y="6234963"/>
            <a:ext cx="20435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err="1" smtClean="0"/>
              <a:t>oxshef.github.io</a:t>
            </a:r>
            <a:r>
              <a:rPr lang="en-US" sz="1200" dirty="0" smtClean="0"/>
              <a:t>/</a:t>
            </a:r>
            <a:r>
              <a:rPr lang="en-US" sz="1200" dirty="0" err="1" smtClean="0"/>
              <a:t>oxshef_shiny</a:t>
            </a:r>
            <a:endParaRPr lang="en-US" sz="1200" dirty="0"/>
          </a:p>
        </p:txBody>
      </p:sp>
      <p:sp>
        <p:nvSpPr>
          <p:cNvPr id="30" name="TextBox 29"/>
          <p:cNvSpPr txBox="1"/>
          <p:nvPr/>
        </p:nvSpPr>
        <p:spPr>
          <a:xfrm>
            <a:off x="5716631" y="3666481"/>
            <a:ext cx="2821164" cy="7848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Pull data from external sources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Run arbitrary code in the web application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Create arbitrary controls for your app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5714754" y="2157567"/>
            <a:ext cx="2821164" cy="7848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1450" indent="-171450">
              <a:lnSpc>
                <a:spcPct val="150000"/>
              </a:lnSpc>
              <a:buFont typeface="AppleColorEmoji" charset="0"/>
              <a:buChar char="✅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Pull data from external sources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Run arbitrary code in the web application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Create arbitrary controls for your app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5714754" y="588706"/>
            <a:ext cx="2821164" cy="7848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1450" indent="-171450">
              <a:lnSpc>
                <a:spcPct val="150000"/>
              </a:lnSpc>
              <a:buFont typeface="AppleColorEmoji" charset="0"/>
              <a:buChar char="✅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Pull data from external sources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✅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Run arbitrary code in the web application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✅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Create arbitrary controls for your app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5714754" y="5284639"/>
            <a:ext cx="2821164" cy="7848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Pull data from external sources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Run arbitrary code in the web application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Create arbitrary controls for your app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8977061" y="471832"/>
            <a:ext cx="3088109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1450" indent="-171450">
              <a:lnSpc>
                <a:spcPct val="150000"/>
              </a:lnSpc>
              <a:buFont typeface="AppleColorEmoji" charset="0"/>
              <a:buChar char="✅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Hosting for University of Oxford researchers</a:t>
            </a:r>
            <a:b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</a:b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(email </a:t>
            </a:r>
            <a:r>
              <a:rPr lang="en-US" sz="1000" dirty="0" err="1" smtClean="0">
                <a:latin typeface="Helvetica" charset="0"/>
                <a:ea typeface="Helvetica" charset="0"/>
                <a:cs typeface="Helvetica" charset="0"/>
              </a:rPr>
              <a:t>researchsupport@it.ox.ac.uk</a:t>
            </a: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Hosting for University of Sheffield researchers</a:t>
            </a:r>
            <a:b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</a:b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(email </a:t>
            </a:r>
            <a:r>
              <a:rPr lang="en-US" sz="1000" dirty="0" err="1" smtClean="0">
                <a:latin typeface="Helvetica" charset="0"/>
                <a:ea typeface="Helvetica" charset="0"/>
                <a:cs typeface="Helvetica" charset="0"/>
              </a:rPr>
              <a:t>rse@sheffield.ox.ac.uk</a:t>
            </a: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)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8977061" y="2042150"/>
            <a:ext cx="3088109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Hosting for University of Oxford researchers</a:t>
            </a:r>
            <a:b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</a:b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(email </a:t>
            </a:r>
            <a:r>
              <a:rPr lang="en-US" sz="1000" dirty="0" err="1" smtClean="0">
                <a:latin typeface="Helvetica" charset="0"/>
                <a:ea typeface="Helvetica" charset="0"/>
                <a:cs typeface="Helvetica" charset="0"/>
              </a:rPr>
              <a:t>researchsupport@it.ox.ac.uk</a:t>
            </a: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✅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Hosting for University of Sheffield researchers</a:t>
            </a:r>
            <a:b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</a:b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(email </a:t>
            </a:r>
            <a:r>
              <a:rPr lang="en-US" sz="1000" dirty="0" err="1" smtClean="0">
                <a:latin typeface="Helvetica" charset="0"/>
                <a:ea typeface="Helvetica" charset="0"/>
                <a:cs typeface="Helvetica" charset="0"/>
              </a:rPr>
              <a:t>rse@sheffield.ox.ac.uk</a:t>
            </a: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)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8977061" y="3549485"/>
            <a:ext cx="3088109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Hosting for University of Oxford researchers</a:t>
            </a:r>
            <a:b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</a:b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(email </a:t>
            </a:r>
            <a:r>
              <a:rPr lang="en-US" sz="1000" dirty="0" err="1" smtClean="0">
                <a:latin typeface="Helvetica" charset="0"/>
                <a:ea typeface="Helvetica" charset="0"/>
                <a:cs typeface="Helvetica" charset="0"/>
              </a:rPr>
              <a:t>researchsupport@it.ox.ac.uk</a:t>
            </a: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✅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Hosting for University of Sheffield researchers</a:t>
            </a:r>
            <a:b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</a:b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(email </a:t>
            </a:r>
            <a:r>
              <a:rPr lang="en-US" sz="1000" dirty="0" err="1" smtClean="0">
                <a:latin typeface="Helvetica" charset="0"/>
                <a:ea typeface="Helvetica" charset="0"/>
                <a:cs typeface="Helvetica" charset="0"/>
              </a:rPr>
              <a:t>rse@sheffield.ox.ac.uk</a:t>
            </a: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)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8977060" y="5225413"/>
            <a:ext cx="3088109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Hosting for University of Oxford researchers</a:t>
            </a:r>
            <a:b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</a:b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(email </a:t>
            </a:r>
            <a:r>
              <a:rPr lang="en-US" sz="1000" dirty="0" err="1" smtClean="0">
                <a:latin typeface="Helvetica" charset="0"/>
                <a:ea typeface="Helvetica" charset="0"/>
                <a:cs typeface="Helvetica" charset="0"/>
              </a:rPr>
              <a:t>researchsupport@it.ox.ac.uk</a:t>
            </a: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✅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Hosting for University of Sheffield researchers</a:t>
            </a:r>
            <a:b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</a:b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(email </a:t>
            </a:r>
            <a:r>
              <a:rPr lang="en-US" sz="1000" dirty="0" err="1" smtClean="0">
                <a:latin typeface="Helvetica" charset="0"/>
                <a:ea typeface="Helvetica" charset="0"/>
                <a:cs typeface="Helvetica" charset="0"/>
              </a:rPr>
              <a:t>rse@sheffield.ox.ac.uk</a:t>
            </a: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84411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lh3.googleusercontent.com/qicBiJKU0Xd_Z9qx924lyWlWRThEGloh1oO7Y7AuYC1E_pP_6fzlbfFP59jIJ3NHFHCo3s_OkEf2pTGa_uKqt622GWrqqaYpp2EAyTeHcuc3ApMlVOPB26XY5glMt4FwBMmnODioVT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8004" y="1048408"/>
            <a:ext cx="863282" cy="668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lh3.googleusercontent.com/ubiqX9T54III4N1aaCX2KiCrqlT7-F_apsZ4K9eycPN4l0mON74kqKix3tbwnc48M8GfC5C6pq_CgxOxirpUbpflEdQE7cabcI50fT5oJC02Yau7WSg201AlnPIrWyEfeO0NdcJMj5o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1" t="8430" r="6199" b="11353"/>
          <a:stretch/>
        </p:blipFill>
        <p:spPr bwMode="auto">
          <a:xfrm>
            <a:off x="271130" y="2311522"/>
            <a:ext cx="2197017" cy="712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oup 5"/>
          <p:cNvGrpSpPr/>
          <p:nvPr/>
        </p:nvGrpSpPr>
        <p:grpSpPr>
          <a:xfrm>
            <a:off x="525632" y="3669909"/>
            <a:ext cx="1565273" cy="596302"/>
            <a:chOff x="2153696" y="594771"/>
            <a:chExt cx="1565273" cy="59630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153696" y="594771"/>
              <a:ext cx="596302" cy="596302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2701927" y="662089"/>
              <a:ext cx="101704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Helvetica" charset="0"/>
                  <a:ea typeface="Helvetica" charset="0"/>
                  <a:cs typeface="Helvetica" charset="0"/>
                </a:rPr>
                <a:t>JSON</a:t>
              </a:r>
              <a:endParaRPr lang="en-US" sz="2400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0450" y="4868352"/>
            <a:ext cx="778378" cy="713926"/>
          </a:xfrm>
          <a:prstGeom prst="rect">
            <a:avLst/>
          </a:prstGeom>
        </p:spPr>
      </p:pic>
      <p:sp>
        <p:nvSpPr>
          <p:cNvPr id="15" name="Right Arrow 14"/>
          <p:cNvSpPr/>
          <p:nvPr/>
        </p:nvSpPr>
        <p:spPr>
          <a:xfrm>
            <a:off x="2645478" y="1214104"/>
            <a:ext cx="957358" cy="33753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Arrow 17"/>
          <p:cNvSpPr/>
          <p:nvPr/>
        </p:nvSpPr>
        <p:spPr>
          <a:xfrm>
            <a:off x="2641701" y="2492843"/>
            <a:ext cx="957358" cy="33753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Arrow 18"/>
          <p:cNvSpPr/>
          <p:nvPr/>
        </p:nvSpPr>
        <p:spPr>
          <a:xfrm>
            <a:off x="2641701" y="3799293"/>
            <a:ext cx="957358" cy="33753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>
            <a:off x="2634147" y="5052966"/>
            <a:ext cx="957358" cy="33753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60574" y="870303"/>
            <a:ext cx="911776" cy="1025131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63510" y="2390392"/>
            <a:ext cx="1563480" cy="54243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763510" y="3641976"/>
            <a:ext cx="606267" cy="606267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4315643" y="3758805"/>
            <a:ext cx="1179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Vega-Lite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862318" y="4710438"/>
            <a:ext cx="1209012" cy="1168029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3531008" y="1875784"/>
            <a:ext cx="20435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err="1" smtClean="0"/>
              <a:t>oxshef.github.io</a:t>
            </a:r>
            <a:r>
              <a:rPr lang="en-US" sz="1200" dirty="0" smtClean="0"/>
              <a:t>/</a:t>
            </a:r>
            <a:r>
              <a:rPr lang="en-US" sz="1200" dirty="0" err="1" smtClean="0"/>
              <a:t>oxshef_shiny</a:t>
            </a:r>
            <a:endParaRPr lang="en-US" sz="1200" dirty="0"/>
          </a:p>
        </p:txBody>
      </p:sp>
      <p:sp>
        <p:nvSpPr>
          <p:cNvPr id="25" name="TextBox 24"/>
          <p:cNvSpPr txBox="1"/>
          <p:nvPr/>
        </p:nvSpPr>
        <p:spPr>
          <a:xfrm>
            <a:off x="3525269" y="3075861"/>
            <a:ext cx="20435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err="1" smtClean="0"/>
              <a:t>oxshef.github.io</a:t>
            </a:r>
            <a:r>
              <a:rPr lang="en-US" sz="1200" dirty="0" smtClean="0"/>
              <a:t>/</a:t>
            </a:r>
            <a:r>
              <a:rPr lang="en-US" sz="1200" dirty="0" err="1" smtClean="0"/>
              <a:t>oxshef_dash</a:t>
            </a:r>
            <a:endParaRPr lang="en-US" sz="1200" dirty="0"/>
          </a:p>
        </p:txBody>
      </p:sp>
      <p:sp>
        <p:nvSpPr>
          <p:cNvPr id="26" name="TextBox 25"/>
          <p:cNvSpPr txBox="1"/>
          <p:nvPr/>
        </p:nvSpPr>
        <p:spPr>
          <a:xfrm>
            <a:off x="3281524" y="4399071"/>
            <a:ext cx="24547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err="1" smtClean="0"/>
              <a:t>oxshef.github.io</a:t>
            </a:r>
            <a:r>
              <a:rPr lang="en-US" sz="1200" dirty="0" smtClean="0"/>
              <a:t>/</a:t>
            </a:r>
            <a:r>
              <a:rPr lang="en-US" sz="1200" dirty="0" err="1" smtClean="0"/>
              <a:t>oxshef_vega</a:t>
            </a:r>
            <a:r>
              <a:rPr lang="en-US" sz="1200" dirty="0" smtClean="0"/>
              <a:t>-lite</a:t>
            </a:r>
            <a:endParaRPr lang="en-US" sz="1200" dirty="0"/>
          </a:p>
        </p:txBody>
      </p:sp>
      <p:sp>
        <p:nvSpPr>
          <p:cNvPr id="27" name="TextBox 26"/>
          <p:cNvSpPr txBox="1"/>
          <p:nvPr/>
        </p:nvSpPr>
        <p:spPr>
          <a:xfrm>
            <a:off x="3432117" y="5779640"/>
            <a:ext cx="20435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err="1" smtClean="0"/>
              <a:t>oxshef.github.io</a:t>
            </a:r>
            <a:r>
              <a:rPr lang="en-US" sz="1200" dirty="0" smtClean="0"/>
              <a:t>/</a:t>
            </a:r>
            <a:r>
              <a:rPr lang="en-US" sz="1200" dirty="0" err="1" smtClean="0"/>
              <a:t>oxshef_shiny</a:t>
            </a:r>
            <a:endParaRPr lang="en-US" sz="1200" dirty="0"/>
          </a:p>
        </p:txBody>
      </p:sp>
      <p:sp>
        <p:nvSpPr>
          <p:cNvPr id="30" name="TextBox 29"/>
          <p:cNvSpPr txBox="1"/>
          <p:nvPr/>
        </p:nvSpPr>
        <p:spPr>
          <a:xfrm>
            <a:off x="5611354" y="3500404"/>
            <a:ext cx="2821164" cy="7848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Pull data from external sources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Run arbitrary code in the web application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Create arbitrary controls for your app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5609477" y="2237299"/>
            <a:ext cx="2821164" cy="7848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1450" indent="-171450">
              <a:lnSpc>
                <a:spcPct val="150000"/>
              </a:lnSpc>
              <a:buFont typeface="AppleColorEmoji" charset="0"/>
              <a:buChar char="✅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Pull data from external sources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Run arbitrary code in the web application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Create arbitrary controls for your app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5617032" y="965635"/>
            <a:ext cx="2821164" cy="7848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1450" indent="-171450">
              <a:lnSpc>
                <a:spcPct val="150000"/>
              </a:lnSpc>
              <a:buFont typeface="AppleColorEmoji" charset="0"/>
              <a:buChar char="✅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Pull data from external sources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✅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Run arbitrary code in the web application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✅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Create arbitrary controls for your app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5609478" y="4829316"/>
            <a:ext cx="2821164" cy="7848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Pull data from external sources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Run arbitrary code in the web application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Create arbitrary controls for your app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8879339" y="848761"/>
            <a:ext cx="3088109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1450" indent="-171450">
              <a:lnSpc>
                <a:spcPct val="150000"/>
              </a:lnSpc>
              <a:buFont typeface="AppleColorEmoji" charset="0"/>
              <a:buChar char="✅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Hosting for University of Oxford researchers</a:t>
            </a:r>
            <a:b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</a:b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(email </a:t>
            </a:r>
            <a:r>
              <a:rPr lang="en-US" sz="1000" dirty="0" err="1" smtClean="0">
                <a:latin typeface="Helvetica" charset="0"/>
                <a:ea typeface="Helvetica" charset="0"/>
                <a:cs typeface="Helvetica" charset="0"/>
              </a:rPr>
              <a:t>researchsupport@it.ox.ac.uk</a:t>
            </a: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Hosting for University of Sheffield researchers</a:t>
            </a:r>
            <a:b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</a:b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(email </a:t>
            </a:r>
            <a:r>
              <a:rPr lang="en-US" sz="1000" dirty="0" err="1" smtClean="0">
                <a:latin typeface="Helvetica" charset="0"/>
                <a:ea typeface="Helvetica" charset="0"/>
                <a:cs typeface="Helvetica" charset="0"/>
              </a:rPr>
              <a:t>rse@sheffield.ox.ac.uk</a:t>
            </a: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)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8871784" y="2121882"/>
            <a:ext cx="3088109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Hosting for University of Oxford researchers</a:t>
            </a:r>
            <a:b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</a:b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(email </a:t>
            </a:r>
            <a:r>
              <a:rPr lang="en-US" sz="1000" dirty="0" err="1" smtClean="0">
                <a:latin typeface="Helvetica" charset="0"/>
                <a:ea typeface="Helvetica" charset="0"/>
                <a:cs typeface="Helvetica" charset="0"/>
              </a:rPr>
              <a:t>researchsupport@it.ox.ac.uk</a:t>
            </a: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✅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Hosting for University of Sheffield researchers</a:t>
            </a:r>
            <a:b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</a:b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(email </a:t>
            </a:r>
            <a:r>
              <a:rPr lang="en-US" sz="1000" dirty="0" err="1" smtClean="0">
                <a:latin typeface="Helvetica" charset="0"/>
                <a:ea typeface="Helvetica" charset="0"/>
                <a:cs typeface="Helvetica" charset="0"/>
              </a:rPr>
              <a:t>rse@sheffield.ox.ac.uk</a:t>
            </a: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)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8871784" y="3383408"/>
            <a:ext cx="3088109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Hosting for University of Oxford researchers</a:t>
            </a:r>
            <a:b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</a:b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(email </a:t>
            </a:r>
            <a:r>
              <a:rPr lang="en-US" sz="1000" dirty="0" err="1" smtClean="0">
                <a:latin typeface="Helvetica" charset="0"/>
                <a:ea typeface="Helvetica" charset="0"/>
                <a:cs typeface="Helvetica" charset="0"/>
              </a:rPr>
              <a:t>researchsupport@it.ox.ac.uk</a:t>
            </a: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✅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Hosting for University of Sheffield researchers</a:t>
            </a:r>
            <a:b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</a:b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(email </a:t>
            </a:r>
            <a:r>
              <a:rPr lang="en-US" sz="1000" dirty="0" err="1" smtClean="0">
                <a:latin typeface="Helvetica" charset="0"/>
                <a:ea typeface="Helvetica" charset="0"/>
                <a:cs typeface="Helvetica" charset="0"/>
              </a:rPr>
              <a:t>rse@sheffield.ox.ac.uk</a:t>
            </a: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)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8871784" y="4770090"/>
            <a:ext cx="3088109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Hosting for University of Oxford researchers</a:t>
            </a:r>
            <a:b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</a:b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(email </a:t>
            </a:r>
            <a:r>
              <a:rPr lang="en-US" sz="1000" dirty="0" err="1" smtClean="0">
                <a:latin typeface="Helvetica" charset="0"/>
                <a:ea typeface="Helvetica" charset="0"/>
                <a:cs typeface="Helvetica" charset="0"/>
              </a:rPr>
              <a:t>researchsupport@it.ox.ac.uk</a:t>
            </a: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✅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Hosting for University of Sheffield researchers</a:t>
            </a:r>
            <a:b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</a:b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(email </a:t>
            </a:r>
            <a:r>
              <a:rPr lang="en-US" sz="1000" dirty="0" err="1" smtClean="0">
                <a:latin typeface="Helvetica" charset="0"/>
                <a:ea typeface="Helvetica" charset="0"/>
                <a:cs typeface="Helvetica" charset="0"/>
              </a:rPr>
              <a:t>rse@sheffield.ox.ac.uk</a:t>
            </a: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)</a:t>
            </a:r>
          </a:p>
        </p:txBody>
      </p:sp>
      <p:cxnSp>
        <p:nvCxnSpPr>
          <p:cNvPr id="3" name="Straight Connector 2"/>
          <p:cNvCxnSpPr/>
          <p:nvPr/>
        </p:nvCxnSpPr>
        <p:spPr>
          <a:xfrm>
            <a:off x="160544" y="2152783"/>
            <a:ext cx="1192908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89580" y="3352860"/>
            <a:ext cx="1192908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38366" y="4676070"/>
            <a:ext cx="1192908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0645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lh3.googleusercontent.com/qicBiJKU0Xd_Z9qx924lyWlWRThEGloh1oO7Y7AuYC1E_pP_6fzlbfFP59jIJ3NHFHCo3s_OkEf2pTGa_uKqt622GWrqqaYpp2EAyTeHcuc3ApMlVOPB26XY5glMt4FwBMmnODioVT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8004" y="1048408"/>
            <a:ext cx="863282" cy="668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lh3.googleusercontent.com/ubiqX9T54III4N1aaCX2KiCrqlT7-F_apsZ4K9eycPN4l0mON74kqKix3tbwnc48M8GfC5C6pq_CgxOxirpUbpflEdQE7cabcI50fT5oJC02Yau7WSg201AlnPIrWyEfeO0NdcJMj5o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1" t="8430" r="6199" b="11353"/>
          <a:stretch/>
        </p:blipFill>
        <p:spPr bwMode="auto">
          <a:xfrm>
            <a:off x="271130" y="2311522"/>
            <a:ext cx="2197017" cy="712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oup 5"/>
          <p:cNvGrpSpPr/>
          <p:nvPr/>
        </p:nvGrpSpPr>
        <p:grpSpPr>
          <a:xfrm>
            <a:off x="525632" y="3669909"/>
            <a:ext cx="1565273" cy="596302"/>
            <a:chOff x="2153696" y="594771"/>
            <a:chExt cx="1565273" cy="59630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153696" y="594771"/>
              <a:ext cx="596302" cy="596302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2701927" y="662089"/>
              <a:ext cx="101704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Helvetica" charset="0"/>
                  <a:ea typeface="Helvetica" charset="0"/>
                  <a:cs typeface="Helvetica" charset="0"/>
                </a:rPr>
                <a:t>JSON</a:t>
              </a:r>
              <a:endParaRPr lang="en-US" sz="2400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0450" y="4868352"/>
            <a:ext cx="778378" cy="713926"/>
          </a:xfrm>
          <a:prstGeom prst="rect">
            <a:avLst/>
          </a:prstGeom>
        </p:spPr>
      </p:pic>
      <p:sp>
        <p:nvSpPr>
          <p:cNvPr id="15" name="Right Arrow 14"/>
          <p:cNvSpPr/>
          <p:nvPr/>
        </p:nvSpPr>
        <p:spPr>
          <a:xfrm>
            <a:off x="2645478" y="1214104"/>
            <a:ext cx="957358" cy="33753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Arrow 17"/>
          <p:cNvSpPr/>
          <p:nvPr/>
        </p:nvSpPr>
        <p:spPr>
          <a:xfrm>
            <a:off x="2641701" y="2492843"/>
            <a:ext cx="957358" cy="33753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Arrow 18"/>
          <p:cNvSpPr/>
          <p:nvPr/>
        </p:nvSpPr>
        <p:spPr>
          <a:xfrm>
            <a:off x="2641701" y="3799293"/>
            <a:ext cx="957358" cy="33753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>
            <a:off x="2634147" y="5052966"/>
            <a:ext cx="957358" cy="33753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60574" y="870303"/>
            <a:ext cx="911776" cy="1025131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63510" y="2390392"/>
            <a:ext cx="1563480" cy="54243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763510" y="3641976"/>
            <a:ext cx="606267" cy="606267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4315643" y="3758805"/>
            <a:ext cx="1179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Vega-Lite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862318" y="4710438"/>
            <a:ext cx="1209012" cy="1168029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3531008" y="1875784"/>
            <a:ext cx="20435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err="1" smtClean="0"/>
              <a:t>oxshef.github.io</a:t>
            </a:r>
            <a:r>
              <a:rPr lang="en-US" sz="1200" dirty="0" smtClean="0"/>
              <a:t>/</a:t>
            </a:r>
            <a:r>
              <a:rPr lang="en-US" sz="1200" dirty="0" err="1" smtClean="0"/>
              <a:t>oxshef_shiny</a:t>
            </a:r>
            <a:endParaRPr lang="en-US" sz="1200" dirty="0"/>
          </a:p>
        </p:txBody>
      </p:sp>
      <p:sp>
        <p:nvSpPr>
          <p:cNvPr id="25" name="TextBox 24"/>
          <p:cNvSpPr txBox="1"/>
          <p:nvPr/>
        </p:nvSpPr>
        <p:spPr>
          <a:xfrm>
            <a:off x="3525269" y="3075861"/>
            <a:ext cx="20435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err="1" smtClean="0"/>
              <a:t>oxshef.github.io</a:t>
            </a:r>
            <a:r>
              <a:rPr lang="en-US" sz="1200" dirty="0" smtClean="0"/>
              <a:t>/</a:t>
            </a:r>
            <a:r>
              <a:rPr lang="en-US" sz="1200" dirty="0" err="1" smtClean="0"/>
              <a:t>oxshef_dash</a:t>
            </a:r>
            <a:endParaRPr lang="en-US" sz="1200" dirty="0"/>
          </a:p>
        </p:txBody>
      </p:sp>
      <p:sp>
        <p:nvSpPr>
          <p:cNvPr id="26" name="TextBox 25"/>
          <p:cNvSpPr txBox="1"/>
          <p:nvPr/>
        </p:nvSpPr>
        <p:spPr>
          <a:xfrm>
            <a:off x="3281524" y="4399071"/>
            <a:ext cx="24547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err="1" smtClean="0"/>
              <a:t>oxshef.github.io</a:t>
            </a:r>
            <a:r>
              <a:rPr lang="en-US" sz="1200" dirty="0" smtClean="0"/>
              <a:t>/</a:t>
            </a:r>
            <a:r>
              <a:rPr lang="en-US" sz="1200" dirty="0" err="1" smtClean="0"/>
              <a:t>oxshef_vega</a:t>
            </a:r>
            <a:r>
              <a:rPr lang="en-US" sz="1200" dirty="0" smtClean="0"/>
              <a:t>-lite</a:t>
            </a:r>
            <a:endParaRPr lang="en-US" sz="1200" dirty="0"/>
          </a:p>
        </p:txBody>
      </p:sp>
      <p:sp>
        <p:nvSpPr>
          <p:cNvPr id="27" name="TextBox 26"/>
          <p:cNvSpPr txBox="1"/>
          <p:nvPr/>
        </p:nvSpPr>
        <p:spPr>
          <a:xfrm>
            <a:off x="3432117" y="5779640"/>
            <a:ext cx="20435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err="1" smtClean="0"/>
              <a:t>oxshef.github.io</a:t>
            </a:r>
            <a:r>
              <a:rPr lang="en-US" sz="1200" dirty="0" smtClean="0"/>
              <a:t>/</a:t>
            </a:r>
            <a:r>
              <a:rPr lang="en-US" sz="1200" dirty="0" err="1" smtClean="0"/>
              <a:t>oxshef_shiny</a:t>
            </a:r>
            <a:endParaRPr lang="en-US" sz="1200" dirty="0"/>
          </a:p>
        </p:txBody>
      </p:sp>
      <p:sp>
        <p:nvSpPr>
          <p:cNvPr id="30" name="TextBox 29"/>
          <p:cNvSpPr txBox="1"/>
          <p:nvPr/>
        </p:nvSpPr>
        <p:spPr>
          <a:xfrm>
            <a:off x="5611354" y="3500404"/>
            <a:ext cx="2821164" cy="7848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Pull data from external sources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Run arbitrary code in the web application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Create arbitrary controls for your app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5609477" y="2237299"/>
            <a:ext cx="2821164" cy="7848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1450" indent="-171450">
              <a:lnSpc>
                <a:spcPct val="150000"/>
              </a:lnSpc>
              <a:buFont typeface="AppleColorEmoji" charset="0"/>
              <a:buChar char="✅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Pull data from external sources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Run arbitrary code in the web application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Create arbitrary controls for your app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5617032" y="965635"/>
            <a:ext cx="2821164" cy="7848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1450" indent="-171450">
              <a:lnSpc>
                <a:spcPct val="150000"/>
              </a:lnSpc>
              <a:buFont typeface="AppleColorEmoji" charset="0"/>
              <a:buChar char="✅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Pull data from external sources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✅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Run arbitrary code in the web application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✅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Create arbitrary controls for your app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5609478" y="4829316"/>
            <a:ext cx="2821164" cy="7848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Pull data from external sources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Run arbitrary code in the web application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Create arbitrary controls for your app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8879339" y="1079593"/>
            <a:ext cx="3088109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1450" indent="-171450">
              <a:lnSpc>
                <a:spcPct val="150000"/>
              </a:lnSpc>
              <a:buFont typeface="AppleColorEmoji" charset="0"/>
              <a:buChar char="✅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Hosting for University of Oxford researchers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Hosting for University of Sheffield researchers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8871784" y="2352715"/>
            <a:ext cx="3088109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Hosting for University of Oxford researchers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✅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Hosting for University of Sheffield researchers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8871784" y="3614240"/>
            <a:ext cx="3088109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Hosting for University of Oxford researchers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✅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Hosting for University of Sheffield researchers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8871784" y="5000922"/>
            <a:ext cx="3088109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Hosting for University of Oxford researchers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✅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Hosting for University of Sheffield researchers</a:t>
            </a:r>
          </a:p>
        </p:txBody>
      </p:sp>
      <p:cxnSp>
        <p:nvCxnSpPr>
          <p:cNvPr id="3" name="Straight Connector 2"/>
          <p:cNvCxnSpPr/>
          <p:nvPr/>
        </p:nvCxnSpPr>
        <p:spPr>
          <a:xfrm>
            <a:off x="160544" y="2152783"/>
            <a:ext cx="1192908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89580" y="3352860"/>
            <a:ext cx="1192908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38366" y="4676070"/>
            <a:ext cx="1192908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1930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lh3.googleusercontent.com/qicBiJKU0Xd_Z9qx924lyWlWRThEGloh1oO7Y7AuYC1E_pP_6fzlbfFP59jIJ3NHFHCo3s_OkEf2pTGa_uKqt622GWrqqaYpp2EAyTeHcuc3ApMlVOPB26XY5glMt4FwBMmnODioVT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8004" y="1048408"/>
            <a:ext cx="863282" cy="668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lh3.googleusercontent.com/ubiqX9T54III4N1aaCX2KiCrqlT7-F_apsZ4K9eycPN4l0mON74kqKix3tbwnc48M8GfC5C6pq_CgxOxirpUbpflEdQE7cabcI50fT5oJC02Yau7WSg201AlnPIrWyEfeO0NdcJMj5o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1" t="8430" r="6199" b="11353"/>
          <a:stretch/>
        </p:blipFill>
        <p:spPr bwMode="auto">
          <a:xfrm>
            <a:off x="271130" y="2311522"/>
            <a:ext cx="2197017" cy="712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oup 5"/>
          <p:cNvGrpSpPr/>
          <p:nvPr/>
        </p:nvGrpSpPr>
        <p:grpSpPr>
          <a:xfrm>
            <a:off x="525632" y="3669909"/>
            <a:ext cx="1565273" cy="596302"/>
            <a:chOff x="2153696" y="594771"/>
            <a:chExt cx="1565273" cy="59630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153696" y="594771"/>
              <a:ext cx="596302" cy="596302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2701927" y="662089"/>
              <a:ext cx="101704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latin typeface="Helvetica" charset="0"/>
                  <a:ea typeface="Helvetica" charset="0"/>
                  <a:cs typeface="Helvetica" charset="0"/>
                </a:rPr>
                <a:t>JSON</a:t>
              </a:r>
              <a:endParaRPr lang="en-US" sz="2400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0450" y="4868352"/>
            <a:ext cx="778378" cy="713926"/>
          </a:xfrm>
          <a:prstGeom prst="rect">
            <a:avLst/>
          </a:prstGeom>
        </p:spPr>
      </p:pic>
      <p:sp>
        <p:nvSpPr>
          <p:cNvPr id="15" name="Right Arrow 14"/>
          <p:cNvSpPr/>
          <p:nvPr/>
        </p:nvSpPr>
        <p:spPr>
          <a:xfrm>
            <a:off x="2645478" y="1214104"/>
            <a:ext cx="957358" cy="33753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Arrow 17"/>
          <p:cNvSpPr/>
          <p:nvPr/>
        </p:nvSpPr>
        <p:spPr>
          <a:xfrm>
            <a:off x="2641701" y="2492843"/>
            <a:ext cx="957358" cy="33753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Arrow 18"/>
          <p:cNvSpPr/>
          <p:nvPr/>
        </p:nvSpPr>
        <p:spPr>
          <a:xfrm>
            <a:off x="2641701" y="3799293"/>
            <a:ext cx="957358" cy="33753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>
            <a:off x="2634147" y="5052966"/>
            <a:ext cx="957358" cy="33753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60574" y="870303"/>
            <a:ext cx="911776" cy="1025131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63510" y="2390392"/>
            <a:ext cx="1563480" cy="54243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763510" y="3641976"/>
            <a:ext cx="606267" cy="606267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4315643" y="3758805"/>
            <a:ext cx="1179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Vega-Lite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862318" y="4710438"/>
            <a:ext cx="1209012" cy="1168029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3531008" y="1875784"/>
            <a:ext cx="20435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err="1" smtClean="0"/>
              <a:t>oxshef.github.io</a:t>
            </a:r>
            <a:r>
              <a:rPr lang="en-US" sz="1200" dirty="0" smtClean="0"/>
              <a:t>/</a:t>
            </a:r>
            <a:r>
              <a:rPr lang="en-US" sz="1200" dirty="0" err="1" smtClean="0"/>
              <a:t>oxshef_shiny</a:t>
            </a:r>
            <a:endParaRPr lang="en-US" sz="1200" dirty="0"/>
          </a:p>
        </p:txBody>
      </p:sp>
      <p:sp>
        <p:nvSpPr>
          <p:cNvPr id="25" name="TextBox 24"/>
          <p:cNvSpPr txBox="1"/>
          <p:nvPr/>
        </p:nvSpPr>
        <p:spPr>
          <a:xfrm>
            <a:off x="3523453" y="2889204"/>
            <a:ext cx="20435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err="1" smtClean="0"/>
              <a:t>oxshef.github.io</a:t>
            </a:r>
            <a:r>
              <a:rPr lang="en-US" sz="1200" dirty="0" smtClean="0"/>
              <a:t>/</a:t>
            </a:r>
            <a:r>
              <a:rPr lang="en-US" sz="1200" dirty="0" err="1" smtClean="0"/>
              <a:t>oxshef_dash</a:t>
            </a:r>
            <a:endParaRPr lang="en-US" sz="1200" dirty="0"/>
          </a:p>
        </p:txBody>
      </p:sp>
      <p:sp>
        <p:nvSpPr>
          <p:cNvPr id="26" name="TextBox 25"/>
          <p:cNvSpPr txBox="1"/>
          <p:nvPr/>
        </p:nvSpPr>
        <p:spPr>
          <a:xfrm>
            <a:off x="3289079" y="4189176"/>
            <a:ext cx="24547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err="1" smtClean="0"/>
              <a:t>oxshef.github.io</a:t>
            </a:r>
            <a:r>
              <a:rPr lang="en-US" sz="1200" dirty="0" smtClean="0"/>
              <a:t>/</a:t>
            </a:r>
            <a:r>
              <a:rPr lang="en-US" sz="1200" dirty="0" err="1" smtClean="0"/>
              <a:t>oxshef_vega</a:t>
            </a:r>
            <a:r>
              <a:rPr lang="en-US" sz="1200" dirty="0" smtClean="0"/>
              <a:t>-lite</a:t>
            </a:r>
            <a:endParaRPr lang="en-US" sz="1200" dirty="0"/>
          </a:p>
        </p:txBody>
      </p:sp>
      <p:sp>
        <p:nvSpPr>
          <p:cNvPr id="27" name="TextBox 26"/>
          <p:cNvSpPr txBox="1"/>
          <p:nvPr/>
        </p:nvSpPr>
        <p:spPr>
          <a:xfrm>
            <a:off x="3432117" y="5779640"/>
            <a:ext cx="20435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err="1" smtClean="0"/>
              <a:t>oxshef.github.io</a:t>
            </a:r>
            <a:r>
              <a:rPr lang="en-US" sz="1200" dirty="0" smtClean="0"/>
              <a:t>/</a:t>
            </a:r>
            <a:r>
              <a:rPr lang="en-US" sz="1200" dirty="0" err="1" smtClean="0"/>
              <a:t>oxshef_shiny</a:t>
            </a:r>
            <a:endParaRPr lang="en-US" sz="1200" dirty="0"/>
          </a:p>
        </p:txBody>
      </p:sp>
      <p:sp>
        <p:nvSpPr>
          <p:cNvPr id="30" name="TextBox 29"/>
          <p:cNvSpPr txBox="1"/>
          <p:nvPr/>
        </p:nvSpPr>
        <p:spPr>
          <a:xfrm>
            <a:off x="5611354" y="3500404"/>
            <a:ext cx="2821164" cy="7848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Pull data from external sources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Run arbitrary code in the web application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Create arbitrary controls for your app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5609477" y="2237299"/>
            <a:ext cx="2821164" cy="7848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1450" indent="-171450">
              <a:lnSpc>
                <a:spcPct val="150000"/>
              </a:lnSpc>
              <a:buFont typeface="AppleColorEmoji" charset="0"/>
              <a:buChar char="✅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Pull data from external sources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Run arbitrary code in the web application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Create arbitrary controls for your app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5617032" y="965635"/>
            <a:ext cx="2821164" cy="7848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1450" indent="-171450">
              <a:lnSpc>
                <a:spcPct val="150000"/>
              </a:lnSpc>
              <a:buFont typeface="AppleColorEmoji" charset="0"/>
              <a:buChar char="✅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Pull data from external sources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✅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Run arbitrary code in the web application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✅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Create arbitrary controls for your app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5609478" y="4829316"/>
            <a:ext cx="2821164" cy="7848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Pull data from external sources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Run arbitrary code in the web application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Create arbitrary controls for your app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8879339" y="1079593"/>
            <a:ext cx="3088109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1450" indent="-171450">
              <a:lnSpc>
                <a:spcPct val="150000"/>
              </a:lnSpc>
              <a:buFont typeface="AppleColorEmoji" charset="0"/>
              <a:buChar char="✅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Hosting for University of Oxford researchers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Hosting for University of Sheffield researchers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8871784" y="2352715"/>
            <a:ext cx="3088109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Hosting for University of Oxford researchers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✅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Hosting for University of Sheffield researchers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8871784" y="3614240"/>
            <a:ext cx="3088109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Hosting for University of Oxford researchers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✅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Hosting for University of Sheffield researchers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8871784" y="5000922"/>
            <a:ext cx="3088109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1450" indent="-171450">
              <a:lnSpc>
                <a:spcPct val="150000"/>
              </a:lnSpc>
              <a:buFont typeface="AppleColorEmoji" charset="0"/>
              <a:buChar char="❌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Hosting for University of Oxford researchers</a:t>
            </a:r>
          </a:p>
          <a:p>
            <a:pPr marL="171450" indent="-171450">
              <a:lnSpc>
                <a:spcPct val="150000"/>
              </a:lnSpc>
              <a:buFont typeface="AppleColorEmoji" charset="0"/>
              <a:buChar char="✅"/>
            </a:pPr>
            <a:r>
              <a:rPr lang="en-US" sz="1000" dirty="0" smtClean="0">
                <a:latin typeface="Helvetica" charset="0"/>
                <a:ea typeface="Helvetica" charset="0"/>
                <a:cs typeface="Helvetica" charset="0"/>
              </a:rPr>
              <a:t>Hosting for University of Sheffield researchers</a:t>
            </a:r>
          </a:p>
        </p:txBody>
      </p:sp>
    </p:spTree>
    <p:extLst>
      <p:ext uri="{BB962C8B-B14F-4D97-AF65-F5344CB8AC3E}">
        <p14:creationId xmlns:p14="http://schemas.microsoft.com/office/powerpoint/2010/main" val="319733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1165</TotalTime>
  <Words>704</Words>
  <Application>Microsoft Macintosh PowerPoint</Application>
  <PresentationFormat>Widescreen</PresentationFormat>
  <Paragraphs>159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AppleColorEmoji</vt:lpstr>
      <vt:lpstr>Calibri</vt:lpstr>
      <vt:lpstr>Calibri Light</vt:lpstr>
      <vt:lpstr>Helvetica</vt:lpstr>
      <vt:lpstr>Helvetica Neue</vt:lpstr>
      <vt:lpstr>Arial</vt:lpstr>
      <vt:lpstr>Office Theme</vt:lpstr>
      <vt:lpstr>PowerPoint Presentation</vt:lpstr>
      <vt:lpstr>PowerPoint Presentation</vt:lpstr>
      <vt:lpstr>Below are intermediate steps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Martin John Hadley</dc:creator>
  <cp:lastModifiedBy>Martin John Hadley</cp:lastModifiedBy>
  <cp:revision>18</cp:revision>
  <cp:lastPrinted>2017-11-21T16:39:06Z</cp:lastPrinted>
  <dcterms:created xsi:type="dcterms:W3CDTF">2017-11-21T14:42:37Z</dcterms:created>
  <dcterms:modified xsi:type="dcterms:W3CDTF">2017-11-22T10:08:15Z</dcterms:modified>
</cp:coreProperties>
</file>

<file path=docProps/thumbnail.jpeg>
</file>